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Lantinghei SC Demibold" panose="02000000000000000000" pitchFamily="2" charset="-122"/>
      <p:regular r:id="rId15"/>
      <p:bold r:id="rId16"/>
    </p:embeddedFont>
    <p:embeddedFont>
      <p:font typeface="Lantinghei SC Extralight" panose="02000000000000000000" pitchFamily="2" charset="-122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Medium" panose="020F0502020204030204" pitchFamily="34" charset="0"/>
      <p:regular r:id="rId22"/>
      <p:italic r:id="rId23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25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2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10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30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7.xml"/><Relationship Id="rId31" Type="http://schemas.openxmlformats.org/officeDocument/2006/relationships/image" Target="../media/image35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tags" Target="../tags/tag8.xml"/><Relationship Id="rId3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比特丛林：区块链安全解决方案专家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51211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专注于Web3安全解决方案的服务提供商，以AI和大数据技术解决区块链安全痛点，帮助用户追回数字资产。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7" name="Text 3"/>
          <p:cNvSpPr/>
          <p:nvPr/>
        </p:nvSpPr>
        <p:spPr>
          <a:xfrm>
            <a:off x="1270040" y="5285661"/>
            <a:ext cx="15400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9" name="图片 45" descr="Group 427318470">
            <a:extLst>
              <a:ext uri="{FF2B5EF4-FFF2-40B4-BE49-F238E27FC236}">
                <a16:creationId xmlns:a16="http://schemas.microsoft.com/office/drawing/2014/main" id="{444E0CD3-1036-9287-2B25-654CBAE30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41" y="752475"/>
            <a:ext cx="1097915" cy="1322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2985"/>
            <a:ext cx="58234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成功案例：Bybit交易所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8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案件概述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298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2025年2月21日，大型交易所Bybit遭黑客攻击，损失高达15亿美元（约105亿人民币）。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比特丛林第一时间响应，利用钟馗平台监控被盗资金流向。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67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成功协助Bybit冻结大量被盗资金，位列全球赏金名单中安全公司第一名。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48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黑客分析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298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通过测试交易、关联钱包、取证图表和时间分析，确认为Lazarus Group所为。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1903" y="4963834"/>
            <a:ext cx="64610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该组织疑似受某国政府支持，曾参与多起重大加密货币盗窃事件。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22164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黑客洗钱手法揭秘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23799"/>
            <a:ext cx="6521410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3811" y="457426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分散跨链洗钱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63811" y="4942046"/>
            <a:ext cx="61813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将大额资金打散为小额，分批次跨链，通过DEX和Swap转换币种。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963811" y="5322690"/>
            <a:ext cx="5063670" cy="21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使用USDD等不可冻结币种转移到Tron，售卖给地下钱庄</a:t>
            </a:r>
            <a:r>
              <a:rPr lang="zh-CN" alt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，</a:t>
            </a:r>
            <a:r>
              <a:rPr lang="en-US" sz="16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如huione等</a:t>
            </a:r>
            <a:r>
              <a:rPr lang="zh-CN" alt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723799"/>
            <a:ext cx="6521410" cy="6804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5221" y="457426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CEX快进快出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85221" y="4942046"/>
            <a:ext cx="61813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分散资金后兑换币种，跨网络充值到合规性较差的交易所进行快进快出。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58458"/>
            <a:ext cx="6521410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3811" y="660892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非主流网络洗钱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63811" y="6976705"/>
            <a:ext cx="61813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摒弃常用的EVM和Tron，采用DYDX、Cosmos生态等进行资金转移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758458"/>
            <a:ext cx="6521410" cy="68044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5221" y="660892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通过Memecoin洗钱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7485221" y="6976705"/>
            <a:ext cx="61813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发行临时Token、充值流动性、掏空流动性等方式进行非接触的资金转移。</a:t>
            </a:r>
            <a:endParaRPr lang="en-US" sz="1600" dirty="0"/>
          </a:p>
        </p:txBody>
      </p:sp>
      <p:pic>
        <p:nvPicPr>
          <p:cNvPr id="18" name="图片 1">
            <a:extLst>
              <a:ext uri="{FF2B5EF4-FFF2-40B4-BE49-F238E27FC236}">
                <a16:creationId xmlns:a16="http://schemas.microsoft.com/office/drawing/2014/main" id="{3571F376-0A3D-3D3D-3863-3096F6A37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23" y="158412"/>
            <a:ext cx="6771677" cy="2651045"/>
          </a:xfrm>
          <a:prstGeom prst="rect">
            <a:avLst/>
          </a:prstGeom>
        </p:spPr>
      </p:pic>
      <p:pic>
        <p:nvPicPr>
          <p:cNvPr id="20" name="图片 2">
            <a:extLst>
              <a:ext uri="{FF2B5EF4-FFF2-40B4-BE49-F238E27FC236}">
                <a16:creationId xmlns:a16="http://schemas.microsoft.com/office/drawing/2014/main" id="{AD0BAAA0-92E2-A9D8-38EC-A50FF80F9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3692" y="158412"/>
            <a:ext cx="6497985" cy="26510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569256"/>
            <a:ext cx="79376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联系我们，共建区块链安全生态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154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altLang="zh-CN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</a:t>
            </a: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5763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行业经验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537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深耕区块链安全领域多年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473154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100+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763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成功案例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2537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为众多客户挽回重大损失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473154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10+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5763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警企合作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2537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与多地公安机关建立长期合作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871811"/>
            <a:ext cx="1360527" cy="623768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64" y="6871811"/>
            <a:ext cx="1813917" cy="623768"/>
          </a:xfrm>
          <a:prstGeom prst="rect">
            <a:avLst/>
          </a:prstGeom>
        </p:spPr>
      </p:pic>
      <p:pic>
        <p:nvPicPr>
          <p:cNvPr id="15" name="图片 9">
            <a:extLst>
              <a:ext uri="{FF2B5EF4-FFF2-40B4-BE49-F238E27FC236}">
                <a16:creationId xmlns:a16="http://schemas.microsoft.com/office/drawing/2014/main" id="{3A7929B0-ECBE-4684-8E77-F3E7E5B36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719" y="734021"/>
            <a:ext cx="1966452" cy="19664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公司简介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5" name="Text 2"/>
          <p:cNvSpPr/>
          <p:nvPr/>
        </p:nvSpPr>
        <p:spPr>
          <a:xfrm>
            <a:off x="878860" y="23507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成立背景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127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自2018年成立以来，专注于区块链安全事件分析、溯源追踪及资产冻结</a:t>
            </a:r>
            <a:r>
              <a:rPr lang="zh-CN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，并积极协助相关部门开展侦查、取证和处置等。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8784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9" name="Text 6"/>
          <p:cNvSpPr/>
          <p:nvPr/>
        </p:nvSpPr>
        <p:spPr>
          <a:xfrm>
            <a:off x="884968" y="39725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929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核心能力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419480"/>
            <a:ext cx="6819305" cy="1221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查明真相</a:t>
            </a:r>
            <a:r>
              <a:rPr lang="zh-CN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，探寻潜在漏洞</a:t>
            </a:r>
            <a:endParaRPr lang="en-US" altLang="zh-CN" sz="175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最快挽损</a:t>
            </a:r>
            <a:r>
              <a:rPr lang="zh-CN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，钟馗系统协助冻结被盗资产</a:t>
            </a:r>
            <a:endParaRPr lang="en-US" altLang="zh-CN" sz="175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CN" alt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协助司法机关定位和抓捕嫌疑人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3" name="Text 10"/>
          <p:cNvSpPr/>
          <p:nvPr/>
        </p:nvSpPr>
        <p:spPr>
          <a:xfrm>
            <a:off x="878682" y="58251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产品服务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08169"/>
            <a:ext cx="6819305" cy="135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数字资产追回</a:t>
            </a:r>
            <a:endParaRPr lang="en-US" sz="175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钟馗大数据产品</a:t>
            </a:r>
            <a:endParaRPr lang="en-US" sz="175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安全审计服务</a:t>
            </a:r>
            <a:endParaRPr lang="en-US" sz="175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6553" y="695814"/>
            <a:ext cx="3736409" cy="79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核心技术能力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551" y="1578723"/>
            <a:ext cx="6170466" cy="49434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71430" y="5468660"/>
            <a:ext cx="225563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9503" y="5858828"/>
            <a:ext cx="4337566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9412962" y="4805362"/>
            <a:ext cx="4427934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2" name="Text 5"/>
          <p:cNvSpPr/>
          <p:nvPr/>
        </p:nvSpPr>
        <p:spPr>
          <a:xfrm>
            <a:off x="9412962" y="6522125"/>
            <a:ext cx="225563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9412962" y="6912293"/>
            <a:ext cx="4427934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09B3DF-FA73-05AE-721B-F13421AFB0B4}"/>
              </a:ext>
            </a:extLst>
          </p:cNvPr>
          <p:cNvSpPr txBox="1"/>
          <p:nvPr/>
        </p:nvSpPr>
        <p:spPr>
          <a:xfrm>
            <a:off x="5025543" y="2258575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比特丛林自研钟馗</a:t>
            </a:r>
            <a:r>
              <a:rPr lang="en-US" altLang="zh-CN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AI</a:t>
            </a:r>
            <a:r>
              <a:rPr lang="zh-CN" altLang="en-US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大数据平台</a:t>
            </a: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</a:rPr>
              <a:t>为破获区块链案件提供核心的技术能力支持</a:t>
            </a:r>
          </a:p>
          <a:p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BC92D-15BC-0AF7-0AD0-2214E4A976EE}"/>
              </a:ext>
            </a:extLst>
          </p:cNvPr>
          <p:cNvSpPr txBox="1"/>
          <p:nvPr/>
        </p:nvSpPr>
        <p:spPr>
          <a:xfrm>
            <a:off x="172350" y="1898393"/>
            <a:ext cx="4067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                  </a:t>
            </a:r>
            <a:r>
              <a:rPr lang="en-US" altLang="zh-CN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AI</a:t>
            </a:r>
            <a:r>
              <a:rPr lang="zh-CN" altLang="en-US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数据分析</a:t>
            </a:r>
            <a:endParaRPr lang="en-US" altLang="zh-CN" b="1" dirty="0">
              <a:solidFill>
                <a:srgbClr val="155EF9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  <a:p>
            <a:endParaRPr lang="en-US" altLang="zh-CN" b="1" dirty="0">
              <a:solidFill>
                <a:srgbClr val="155EF9"/>
              </a:solidFill>
              <a:latin typeface="Lantinghei SC Demibold" panose="02000000000000000000" charset="-122"/>
              <a:ea typeface="Lantinghei SC Demibold" panose="02000000000000000000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通过</a:t>
            </a:r>
            <a:r>
              <a:rPr lang="en-US" altLang="zh-CN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能力可视化展示数据</a:t>
            </a:r>
            <a:r>
              <a:rPr lang="en-US" altLang="zh-CN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快速高效锁定可疑线索</a:t>
            </a:r>
          </a:p>
          <a:p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3DE495-1B93-7D68-758C-B50BA43C7165}"/>
              </a:ext>
            </a:extLst>
          </p:cNvPr>
          <p:cNvSpPr txBox="1"/>
          <p:nvPr/>
        </p:nvSpPr>
        <p:spPr>
          <a:xfrm>
            <a:off x="1194569" y="3363993"/>
            <a:ext cx="1676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数亿标签覆盖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93FBF-3C6A-359E-EE8E-9F9631478A19}"/>
              </a:ext>
            </a:extLst>
          </p:cNvPr>
          <p:cNvSpPr txBox="1"/>
          <p:nvPr/>
        </p:nvSpPr>
        <p:spPr>
          <a:xfrm>
            <a:off x="172350" y="3977729"/>
            <a:ext cx="3864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沉淀数亿地址标签，精准识别高危交易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FEAF5-950B-118F-593A-461698D25521}"/>
              </a:ext>
            </a:extLst>
          </p:cNvPr>
          <p:cNvSpPr txBox="1"/>
          <p:nvPr/>
        </p:nvSpPr>
        <p:spPr>
          <a:xfrm>
            <a:off x="976002" y="4983453"/>
            <a:ext cx="2255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自动巡航监控预警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B33E6-F6BD-7814-8E6F-7B5D8C89DF29}"/>
              </a:ext>
            </a:extLst>
          </p:cNvPr>
          <p:cNvSpPr txBox="1"/>
          <p:nvPr/>
        </p:nvSpPr>
        <p:spPr>
          <a:xfrm>
            <a:off x="172349" y="5591565"/>
            <a:ext cx="40675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支持</a:t>
            </a:r>
            <a:r>
              <a:rPr lang="en-US" altLang="zh-CN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10,000+</a:t>
            </a:r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个地址同时运行，支持</a:t>
            </a:r>
            <a:r>
              <a:rPr lang="en-US" altLang="zh-CN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WeChat</a:t>
            </a:r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en-US" altLang="zh-CN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Lark</a:t>
            </a:r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en-US" altLang="zh-CN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TG</a:t>
            </a:r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等多渠道技术工具实时同步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12F569-483E-8089-C451-6208C5525F3A}"/>
              </a:ext>
            </a:extLst>
          </p:cNvPr>
          <p:cNvSpPr txBox="1"/>
          <p:nvPr/>
        </p:nvSpPr>
        <p:spPr>
          <a:xfrm>
            <a:off x="11216124" y="1898393"/>
            <a:ext cx="1733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主流公链支持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1B8B0-428C-AEB7-B460-F46665CBEACA}"/>
              </a:ext>
            </a:extLst>
          </p:cNvPr>
          <p:cNvSpPr txBox="1"/>
          <p:nvPr/>
        </p:nvSpPr>
        <p:spPr>
          <a:xfrm>
            <a:off x="10584863" y="2375953"/>
            <a:ext cx="3463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支持三条主流公链数据</a:t>
            </a:r>
            <a:r>
              <a:rPr lang="en-US" altLang="zh-CN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覆盖</a:t>
            </a:r>
            <a:r>
              <a:rPr lang="en-US" altLang="zh-CN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90%</a:t>
            </a:r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大型案件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4C6A46-AEC1-94C9-2170-2723A913107D}"/>
              </a:ext>
            </a:extLst>
          </p:cNvPr>
          <p:cNvSpPr txBox="1"/>
          <p:nvPr/>
        </p:nvSpPr>
        <p:spPr>
          <a:xfrm>
            <a:off x="11216124" y="3320560"/>
            <a:ext cx="1252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跨链展示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4EDE2F-9AF8-4634-A188-50851B88D4B2}"/>
              </a:ext>
            </a:extLst>
          </p:cNvPr>
          <p:cNvSpPr txBox="1"/>
          <p:nvPr/>
        </p:nvSpPr>
        <p:spPr>
          <a:xfrm>
            <a:off x="10714200" y="3839229"/>
            <a:ext cx="27370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打通公链壁垒</a:t>
            </a:r>
            <a:r>
              <a:rPr lang="en-US" altLang="zh-CN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轻松获取完整关系图谱，支持自动化跨链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E29DF5-CD8E-F02A-09DA-6D1CAAD91055}"/>
              </a:ext>
            </a:extLst>
          </p:cNvPr>
          <p:cNvSpPr txBox="1"/>
          <p:nvPr/>
        </p:nvSpPr>
        <p:spPr>
          <a:xfrm>
            <a:off x="11255111" y="4989710"/>
            <a:ext cx="1367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</a:rPr>
              <a:t>用户体验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F2C8EE-4973-3059-D1DF-640F1ED82839}"/>
              </a:ext>
            </a:extLst>
          </p:cNvPr>
          <p:cNvSpPr txBox="1"/>
          <p:nvPr/>
        </p:nvSpPr>
        <p:spPr>
          <a:xfrm>
            <a:off x="10461618" y="5534752"/>
            <a:ext cx="4067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结合真实案件</a:t>
            </a:r>
            <a:r>
              <a:rPr lang="en-US" altLang="zh-CN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高效展示数据信息</a:t>
            </a:r>
            <a:r>
              <a:rPr lang="en-US" altLang="zh-CN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sz="1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降低使用门槛</a:t>
            </a:r>
            <a:endParaRPr lang="en-US" altLang="zh-CN" sz="1800" dirty="0">
              <a:solidFill>
                <a:schemeClr val="bg1"/>
              </a:solidFill>
              <a:latin typeface="Lantinghei SC Extralight" panose="02000000000000000000" charset="-122"/>
              <a:ea typeface="Lantinghei SC Extralight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5959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服务对象与解决方案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7" y="2110464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个人用户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为数字资产被盗客户提供定制化溯源追踪服务和资产冻结。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76" y="2110464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司法机关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响应国家政策探索警企联动新模式，提供技术支持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11046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交易所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提供安全审计、溯源追踪服务，锁定黑客挽回损失。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64676"/>
            <a:ext cx="3877964" cy="56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个人用户服务流程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03064" y="951250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4" name="Text 2"/>
          <p:cNvSpPr/>
          <p:nvPr/>
        </p:nvSpPr>
        <p:spPr>
          <a:xfrm>
            <a:off x="1065967" y="108686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案件洽谈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60761" y="1449705"/>
            <a:ext cx="4774774" cy="383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深入了解案件情况，评估追回可能性，制定专属方案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901648" y="2088470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7" name="Text 5"/>
          <p:cNvSpPr/>
          <p:nvPr/>
        </p:nvSpPr>
        <p:spPr>
          <a:xfrm>
            <a:off x="1191307" y="211210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合作签署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191308" y="2605385"/>
            <a:ext cx="348044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签订相关合同，明确双方权责和服务范围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1191307" y="3167956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0" name="Text 8"/>
          <p:cNvSpPr/>
          <p:nvPr/>
        </p:nvSpPr>
        <p:spPr>
          <a:xfrm>
            <a:off x="1519594" y="3302689"/>
            <a:ext cx="1160594" cy="334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溯源追踪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519594" y="3720344"/>
            <a:ext cx="3650922" cy="43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运用钟馗系统分析资金流向，锁定黑客地址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1417492" y="4303333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3" name="Text 11"/>
          <p:cNvSpPr/>
          <p:nvPr/>
        </p:nvSpPr>
        <p:spPr>
          <a:xfrm>
            <a:off x="1718829" y="442740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资产冻结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735227" y="4939648"/>
            <a:ext cx="4311199" cy="297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快速联系相关交易所冻结被盗资产，防止进一步流失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1644502" y="5452748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6" name="Text 14"/>
          <p:cNvSpPr/>
          <p:nvPr/>
        </p:nvSpPr>
        <p:spPr>
          <a:xfrm>
            <a:off x="1927919" y="563973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取证处置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927919" y="6109438"/>
            <a:ext cx="3303216" cy="432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配合相关部门进行证据收集和案件处理。</a:t>
            </a:r>
            <a:endParaRPr lang="en-US" dirty="0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CF85D34D-ED2A-DF7D-AA98-29CDFE65411E}"/>
              </a:ext>
            </a:extLst>
          </p:cNvPr>
          <p:cNvSpPr/>
          <p:nvPr/>
        </p:nvSpPr>
        <p:spPr>
          <a:xfrm>
            <a:off x="1841945" y="6598384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F3C40-91AD-CCC3-0CEF-585690424932}"/>
              </a:ext>
            </a:extLst>
          </p:cNvPr>
          <p:cNvSpPr txBox="1"/>
          <p:nvPr/>
        </p:nvSpPr>
        <p:spPr>
          <a:xfrm>
            <a:off x="2023396" y="70319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费用支付</a:t>
            </a:r>
          </a:p>
        </p:txBody>
      </p:sp>
      <p:pic>
        <p:nvPicPr>
          <p:cNvPr id="38" name="图片 3">
            <a:extLst>
              <a:ext uri="{FF2B5EF4-FFF2-40B4-BE49-F238E27FC236}">
                <a16:creationId xmlns:a16="http://schemas.microsoft.com/office/drawing/2014/main" id="{7D5B24E6-971D-D681-6628-0DA68D1651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58648" y="1494994"/>
            <a:ext cx="365760" cy="365760"/>
          </a:xfrm>
          <a:prstGeom prst="rect">
            <a:avLst/>
          </a:prstGeom>
        </p:spPr>
      </p:pic>
      <p:pic>
        <p:nvPicPr>
          <p:cNvPr id="39" name="图片 4">
            <a:extLst>
              <a:ext uri="{FF2B5EF4-FFF2-40B4-BE49-F238E27FC236}">
                <a16:creationId xmlns:a16="http://schemas.microsoft.com/office/drawing/2014/main" id="{EC1154FE-A832-9358-9610-C93361CBB5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888288" y="1494994"/>
            <a:ext cx="365760" cy="365760"/>
          </a:xfrm>
          <a:prstGeom prst="rect">
            <a:avLst/>
          </a:prstGeom>
        </p:spPr>
      </p:pic>
      <p:pic>
        <p:nvPicPr>
          <p:cNvPr id="40" name="图片 7">
            <a:extLst>
              <a:ext uri="{FF2B5EF4-FFF2-40B4-BE49-F238E27FC236}">
                <a16:creationId xmlns:a16="http://schemas.microsoft.com/office/drawing/2014/main" id="{549F1D96-4CEC-A49E-17BF-D9458167523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650798" y="2454479"/>
            <a:ext cx="365760" cy="365760"/>
          </a:xfrm>
          <a:prstGeom prst="rect">
            <a:avLst/>
          </a:prstGeom>
        </p:spPr>
      </p:pic>
      <p:pic>
        <p:nvPicPr>
          <p:cNvPr id="41" name="图片 8">
            <a:extLst>
              <a:ext uri="{FF2B5EF4-FFF2-40B4-BE49-F238E27FC236}">
                <a16:creationId xmlns:a16="http://schemas.microsoft.com/office/drawing/2014/main" id="{C6D14535-BC9D-7D38-9606-EC444F56C48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438073" y="1491184"/>
            <a:ext cx="369570" cy="369570"/>
          </a:xfrm>
          <a:prstGeom prst="rect">
            <a:avLst/>
          </a:prstGeom>
        </p:spPr>
      </p:pic>
      <p:pic>
        <p:nvPicPr>
          <p:cNvPr id="42" name="图片 9">
            <a:extLst>
              <a:ext uri="{FF2B5EF4-FFF2-40B4-BE49-F238E27FC236}">
                <a16:creationId xmlns:a16="http://schemas.microsoft.com/office/drawing/2014/main" id="{23C5B956-4C92-49EA-864D-C053032AB61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201853" y="1989024"/>
            <a:ext cx="368935" cy="368935"/>
          </a:xfrm>
          <a:prstGeom prst="rect">
            <a:avLst/>
          </a:prstGeom>
        </p:spPr>
      </p:pic>
      <p:pic>
        <p:nvPicPr>
          <p:cNvPr id="43" name="图片 16">
            <a:extLst>
              <a:ext uri="{FF2B5EF4-FFF2-40B4-BE49-F238E27FC236}">
                <a16:creationId xmlns:a16="http://schemas.microsoft.com/office/drawing/2014/main" id="{836A1572-D6DF-641B-9D36-D1AF9FCE8ED8}"/>
              </a:ext>
            </a:extLst>
          </p:cNvPr>
          <p:cNvPicPr/>
          <p:nvPr/>
        </p:nvPicPr>
        <p:blipFill>
          <a:blip r:embed="rId8"/>
          <a:srcRect l="4563" t="4267" r="4800" b="4770"/>
          <a:stretch>
            <a:fillRect/>
          </a:stretch>
        </p:blipFill>
        <p:spPr>
          <a:xfrm>
            <a:off x="10201853" y="2445589"/>
            <a:ext cx="370205" cy="371475"/>
          </a:xfrm>
          <a:prstGeom prst="rect">
            <a:avLst/>
          </a:prstGeom>
        </p:spPr>
      </p:pic>
      <p:pic>
        <p:nvPicPr>
          <p:cNvPr id="44" name="图片 42">
            <a:extLst>
              <a:ext uri="{FF2B5EF4-FFF2-40B4-BE49-F238E27FC236}">
                <a16:creationId xmlns:a16="http://schemas.microsoft.com/office/drawing/2014/main" id="{0FDF56AD-25AE-D6BE-86A4-7EB30808BAE7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0652703" y="1989024"/>
            <a:ext cx="368935" cy="370840"/>
          </a:xfrm>
          <a:prstGeom prst="rect">
            <a:avLst/>
          </a:prstGeom>
        </p:spPr>
      </p:pic>
      <p:sp>
        <p:nvSpPr>
          <p:cNvPr id="45" name="文本框 45">
            <a:extLst>
              <a:ext uri="{FF2B5EF4-FFF2-40B4-BE49-F238E27FC236}">
                <a16:creationId xmlns:a16="http://schemas.microsoft.com/office/drawing/2014/main" id="{0E2CC60F-8C6F-9F31-7483-4A032EFC1E17}"/>
              </a:ext>
            </a:extLst>
          </p:cNvPr>
          <p:cNvSpPr txBox="1"/>
          <p:nvPr/>
        </p:nvSpPr>
        <p:spPr>
          <a:xfrm>
            <a:off x="8998884" y="3241488"/>
            <a:ext cx="2971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安全知识分享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热点案件解析</a:t>
            </a:r>
          </a:p>
        </p:txBody>
      </p:sp>
      <p:sp>
        <p:nvSpPr>
          <p:cNvPr id="46" name="文本框 85">
            <a:extLst>
              <a:ext uri="{FF2B5EF4-FFF2-40B4-BE49-F238E27FC236}">
                <a16:creationId xmlns:a16="http://schemas.microsoft.com/office/drawing/2014/main" id="{614BE1CF-CB2D-3249-7BFC-E7204D7E5AC0}"/>
              </a:ext>
            </a:extLst>
          </p:cNvPr>
          <p:cNvSpPr txBox="1"/>
          <p:nvPr/>
        </p:nvSpPr>
        <p:spPr>
          <a:xfrm>
            <a:off x="9439250" y="397609"/>
            <a:ext cx="2091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  <a:sym typeface="+mn-ea"/>
              </a:rPr>
              <a:t>社群服务</a:t>
            </a:r>
          </a:p>
          <a:p>
            <a:pPr algn="ctr"/>
            <a:r>
              <a:rPr lang="zh-CN" altLang="en-US" sz="2000" b="1" dirty="0">
                <a:solidFill>
                  <a:srgbClr val="155EF9"/>
                </a:solidFill>
                <a:latin typeface="Lantinghei SC Demibold" panose="02000000000000000000" charset="-122"/>
                <a:ea typeface="Lantinghei SC Demibold" panose="02000000000000000000" charset="-122"/>
                <a:sym typeface="+mn-ea"/>
              </a:rPr>
              <a:t>新媒体运营服务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A884D3-D055-CA3B-234E-01DB5B96AFE8}"/>
              </a:ext>
            </a:extLst>
          </p:cNvPr>
          <p:cNvSpPr txBox="1"/>
          <p:nvPr/>
        </p:nvSpPr>
        <p:spPr>
          <a:xfrm>
            <a:off x="8725326" y="4931205"/>
            <a:ext cx="50574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我们为数字资产被盗客户提供技术支持</a:t>
            </a:r>
            <a:r>
              <a:rPr lang="en-US" altLang="zh-CN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。</a:t>
            </a:r>
            <a:r>
              <a:rPr lang="zh-CN" altLang="en-US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在与用户</a:t>
            </a:r>
            <a:r>
              <a:rPr lang="zh-CN" altLang="en-US" sz="2400" dirty="0">
                <a:solidFill>
                  <a:srgbClr val="155EF9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签订相关合同</a:t>
            </a:r>
            <a:r>
              <a:rPr lang="zh-CN" altLang="en-US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后</a:t>
            </a:r>
            <a:r>
              <a:rPr lang="en-US" altLang="zh-CN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安全团队会根据用户案件的实际情况</a:t>
            </a:r>
            <a:r>
              <a:rPr lang="en-US" altLang="zh-CN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为客户提供</a:t>
            </a:r>
            <a:r>
              <a:rPr lang="zh-CN" altLang="en-US" sz="2400" dirty="0">
                <a:solidFill>
                  <a:srgbClr val="155EF9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定制化的溯源追踪服务和资产冻结</a:t>
            </a:r>
            <a:r>
              <a:rPr lang="en-US" altLang="zh-CN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后续配合相关部门进行</a:t>
            </a:r>
            <a:r>
              <a:rPr lang="zh-CN" altLang="en-US" sz="2400" dirty="0">
                <a:solidFill>
                  <a:srgbClr val="155EF9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取证和处置</a:t>
            </a:r>
            <a:r>
              <a:rPr lang="zh-CN" altLang="en-US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等</a:t>
            </a:r>
            <a:endParaRPr lang="en-US" altLang="zh-CN" sz="2400" dirty="0">
              <a:solidFill>
                <a:schemeClr val="bg1"/>
              </a:solidFill>
              <a:latin typeface="Lantinghei SC Extralight" panose="02000000000000000000" charset="-122"/>
              <a:ea typeface="Lantinghei SC Extralight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BC3ED5-FE33-4793-E2CD-FFE1A0287D8C}"/>
              </a:ext>
            </a:extLst>
          </p:cNvPr>
          <p:cNvSpPr txBox="1"/>
          <p:nvPr/>
        </p:nvSpPr>
        <p:spPr>
          <a:xfrm>
            <a:off x="1711431" y="509864"/>
            <a:ext cx="2743200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司法机关</a:t>
            </a:r>
            <a:endParaRPr lang="en-CN" sz="4450" dirty="0"/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18EE4F76-CE07-06A8-2ECE-15627FE4D8A5}"/>
              </a:ext>
            </a:extLst>
          </p:cNvPr>
          <p:cNvSpPr txBox="1"/>
          <p:nvPr/>
        </p:nvSpPr>
        <p:spPr>
          <a:xfrm>
            <a:off x="426290" y="1920660"/>
            <a:ext cx="5785286" cy="83099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我们极响应国家政策探索警企联动新模式</a:t>
            </a:r>
            <a:r>
              <a:rPr lang="en-US" altLang="zh-CN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。</a:t>
            </a:r>
            <a:r>
              <a:rPr lang="zh-CN" altLang="en-US" sz="24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我们为司法机关</a:t>
            </a:r>
            <a:r>
              <a:rPr lang="zh-CN" altLang="en-US" sz="2400" dirty="0">
                <a:solidFill>
                  <a:srgbClr val="155EF9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提供技术支持</a:t>
            </a:r>
            <a:r>
              <a:rPr lang="en-US" altLang="zh-CN" sz="2400" dirty="0"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：</a:t>
            </a:r>
          </a:p>
        </p:txBody>
      </p:sp>
      <p:grpSp>
        <p:nvGrpSpPr>
          <p:cNvPr id="16" name="组合 110">
            <a:extLst>
              <a:ext uri="{FF2B5EF4-FFF2-40B4-BE49-F238E27FC236}">
                <a16:creationId xmlns:a16="http://schemas.microsoft.com/office/drawing/2014/main" id="{7B2D4F03-94E6-FCC4-8CC8-E62ED55BCACC}"/>
              </a:ext>
            </a:extLst>
          </p:cNvPr>
          <p:cNvGrpSpPr/>
          <p:nvPr/>
        </p:nvGrpSpPr>
        <p:grpSpPr>
          <a:xfrm>
            <a:off x="1005735" y="3183982"/>
            <a:ext cx="5073332" cy="4063485"/>
            <a:chOff x="7017" y="3313"/>
            <a:chExt cx="5151" cy="1598"/>
          </a:xfrm>
        </p:grpSpPr>
        <p:grpSp>
          <p:nvGrpSpPr>
            <p:cNvPr id="31" name="组合 108">
              <a:extLst>
                <a:ext uri="{FF2B5EF4-FFF2-40B4-BE49-F238E27FC236}">
                  <a16:creationId xmlns:a16="http://schemas.microsoft.com/office/drawing/2014/main" id="{D9043CDF-8823-8E5F-3B7F-20102D1635D6}"/>
                </a:ext>
              </a:extLst>
            </p:cNvPr>
            <p:cNvGrpSpPr/>
            <p:nvPr/>
          </p:nvGrpSpPr>
          <p:grpSpPr>
            <a:xfrm>
              <a:off x="7017" y="3313"/>
              <a:ext cx="5151" cy="1598"/>
              <a:chOff x="7017" y="3313"/>
              <a:chExt cx="5151" cy="1598"/>
            </a:xfrm>
          </p:grpSpPr>
          <p:grpSp>
            <p:nvGrpSpPr>
              <p:cNvPr id="33" name="组合 101">
                <a:extLst>
                  <a:ext uri="{FF2B5EF4-FFF2-40B4-BE49-F238E27FC236}">
                    <a16:creationId xmlns:a16="http://schemas.microsoft.com/office/drawing/2014/main" id="{61055664-0A3C-0688-81F7-C4202767FF3D}"/>
                  </a:ext>
                </a:extLst>
              </p:cNvPr>
              <p:cNvGrpSpPr/>
              <p:nvPr/>
            </p:nvGrpSpPr>
            <p:grpSpPr>
              <a:xfrm>
                <a:off x="7017" y="3313"/>
                <a:ext cx="5151" cy="1598"/>
                <a:chOff x="7190" y="4217"/>
                <a:chExt cx="4979" cy="1598"/>
              </a:xfrm>
            </p:grpSpPr>
            <p:sp>
              <p:nvSpPr>
                <p:cNvPr id="35" name="矩形 70">
                  <a:extLst>
                    <a:ext uri="{FF2B5EF4-FFF2-40B4-BE49-F238E27FC236}">
                      <a16:creationId xmlns:a16="http://schemas.microsoft.com/office/drawing/2014/main" id="{34E09E37-6636-E008-6D24-C07A225D5134}"/>
                    </a:ext>
                  </a:extLst>
                </p:cNvPr>
                <p:cNvSpPr/>
                <p:nvPr/>
              </p:nvSpPr>
              <p:spPr>
                <a:xfrm>
                  <a:off x="7190" y="4217"/>
                  <a:ext cx="4979" cy="1598"/>
                </a:xfrm>
                <a:prstGeom prst="rect">
                  <a:avLst/>
                </a:prstGeom>
                <a:solidFill>
                  <a:srgbClr val="F5F5F5"/>
                </a:solidFill>
                <a:ln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文本框 56">
                  <a:extLst>
                    <a:ext uri="{FF2B5EF4-FFF2-40B4-BE49-F238E27FC236}">
                      <a16:creationId xmlns:a16="http://schemas.microsoft.com/office/drawing/2014/main" id="{353FD6B3-995F-1C9C-B112-F1E5F3C61E7C}"/>
                    </a:ext>
                  </a:extLst>
                </p:cNvPr>
                <p:cNvSpPr txBox="1"/>
                <p:nvPr/>
              </p:nvSpPr>
              <p:spPr>
                <a:xfrm>
                  <a:off x="8504" y="4354"/>
                  <a:ext cx="3188" cy="1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/>
                  <a:r>
                    <a:rPr lang="en-US" altLang="zh-CN" sz="2000" b="1" dirty="0">
                      <a:solidFill>
                        <a:srgbClr val="155EF9"/>
                      </a:solidFill>
                      <a:latin typeface="Lantinghei SC Demibold" panose="02000000000000000000" charset="-122"/>
                      <a:ea typeface="Lantinghei SC Demibold" panose="02000000000000000000" charset="-122"/>
                      <a:sym typeface="+mn-ea"/>
                    </a:rPr>
                    <a:t>1</a:t>
                  </a:r>
                  <a:r>
                    <a:rPr lang="zh-CN" altLang="en-US" sz="2000" b="1" dirty="0">
                      <a:solidFill>
                        <a:srgbClr val="155EF9"/>
                      </a:solidFill>
                      <a:latin typeface="Lantinghei SC Demibold" panose="02000000000000000000" charset="-122"/>
                      <a:ea typeface="Lantinghei SC Demibold" panose="02000000000000000000" charset="-122"/>
                      <a:sym typeface="+mn-ea"/>
                    </a:rPr>
                    <a:t>、区块链技术交流会</a:t>
                  </a:r>
                </a:p>
              </p:txBody>
            </p:sp>
            <p:sp>
              <p:nvSpPr>
                <p:cNvPr id="37" name="文本框 60">
                  <a:extLst>
                    <a:ext uri="{FF2B5EF4-FFF2-40B4-BE49-F238E27FC236}">
                      <a16:creationId xmlns:a16="http://schemas.microsoft.com/office/drawing/2014/main" id="{18A8070A-0F49-4BD7-819D-F56A0E7A1FBC}"/>
                    </a:ext>
                  </a:extLst>
                </p:cNvPr>
                <p:cNvSpPr txBox="1"/>
                <p:nvPr/>
              </p:nvSpPr>
              <p:spPr>
                <a:xfrm>
                  <a:off x="8504" y="4833"/>
                  <a:ext cx="3188" cy="1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/>
                  <a:r>
                    <a:rPr lang="en-US" altLang="zh-CN" sz="2000" b="1" dirty="0">
                      <a:solidFill>
                        <a:srgbClr val="155EF9"/>
                      </a:solidFill>
                      <a:latin typeface="Lantinghei SC Demibold" panose="02000000000000000000" charset="-122"/>
                      <a:ea typeface="Lantinghei SC Demibold" panose="02000000000000000000" charset="-122"/>
                      <a:sym typeface="+mn-ea"/>
                    </a:rPr>
                    <a:t>2</a:t>
                  </a:r>
                  <a:r>
                    <a:rPr lang="zh-CN" altLang="en-US" sz="2000" b="1" dirty="0">
                      <a:solidFill>
                        <a:srgbClr val="155EF9"/>
                      </a:solidFill>
                      <a:latin typeface="Lantinghei SC Demibold" panose="02000000000000000000" charset="-122"/>
                      <a:ea typeface="Lantinghei SC Demibold" panose="02000000000000000000" charset="-122"/>
                      <a:sym typeface="+mn-ea"/>
                    </a:rPr>
                    <a:t>、提供钟馗系统试用</a:t>
                  </a:r>
                </a:p>
              </p:txBody>
            </p:sp>
            <p:sp>
              <p:nvSpPr>
                <p:cNvPr id="38" name="文本框 65">
                  <a:extLst>
                    <a:ext uri="{FF2B5EF4-FFF2-40B4-BE49-F238E27FC236}">
                      <a16:creationId xmlns:a16="http://schemas.microsoft.com/office/drawing/2014/main" id="{6B172491-AA26-787E-4E64-0082B6BB768D}"/>
                    </a:ext>
                  </a:extLst>
                </p:cNvPr>
                <p:cNvSpPr txBox="1"/>
                <p:nvPr/>
              </p:nvSpPr>
              <p:spPr>
                <a:xfrm>
                  <a:off x="8504" y="5315"/>
                  <a:ext cx="3459" cy="1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 algn="l"/>
                  <a:r>
                    <a:rPr lang="en-US" altLang="zh-CN" sz="2000" b="1" dirty="0">
                      <a:solidFill>
                        <a:srgbClr val="155EF9"/>
                      </a:solidFill>
                      <a:latin typeface="Lantinghei SC Demibold" panose="02000000000000000000" charset="-122"/>
                      <a:ea typeface="Lantinghei SC Demibold" panose="02000000000000000000" charset="-122"/>
                      <a:sym typeface="+mn-ea"/>
                    </a:rPr>
                    <a:t>3、</a:t>
                  </a:r>
                  <a:r>
                    <a:rPr lang="zh-CN" altLang="en-US" sz="2000" b="1" dirty="0">
                      <a:solidFill>
                        <a:srgbClr val="155EF9"/>
                      </a:solidFill>
                      <a:latin typeface="Lantinghei SC Demibold" panose="02000000000000000000" charset="-122"/>
                      <a:ea typeface="Lantinghei SC Demibold" panose="02000000000000000000" charset="-122"/>
                      <a:sym typeface="+mn-ea"/>
                    </a:rPr>
                    <a:t>破案思路分享与技术支持</a:t>
                  </a:r>
                </a:p>
              </p:txBody>
            </p:sp>
          </p:grpSp>
          <p:sp>
            <p:nvSpPr>
              <p:cNvPr id="34" name="矩形 114">
                <a:extLst>
                  <a:ext uri="{FF2B5EF4-FFF2-40B4-BE49-F238E27FC236}">
                    <a16:creationId xmlns:a16="http://schemas.microsoft.com/office/drawing/2014/main" id="{1B3DD000-F0E5-0D81-E8C3-CE11E49F1705}"/>
                  </a:ext>
                </a:extLst>
              </p:cNvPr>
              <p:cNvSpPr/>
              <p:nvPr/>
            </p:nvSpPr>
            <p:spPr>
              <a:xfrm>
                <a:off x="7316" y="3640"/>
                <a:ext cx="895" cy="927"/>
              </a:xfrm>
              <a:prstGeom prst="rect">
                <a:avLst/>
              </a:prstGeom>
              <a:solidFill>
                <a:schemeClr val="bg2"/>
              </a:solidFill>
              <a:ln w="12700" cmpd="sng">
                <a:solidFill>
                  <a:srgbClr val="2E60F0"/>
                </a:solidFill>
                <a:prstDash val="lg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109">
              <a:extLst>
                <a:ext uri="{FF2B5EF4-FFF2-40B4-BE49-F238E27FC236}">
                  <a16:creationId xmlns:a16="http://schemas.microsoft.com/office/drawing/2014/main" id="{C9D3AC9F-DE49-4E13-C0AE-F725CAD2936F}"/>
                </a:ext>
              </a:extLst>
            </p:cNvPr>
            <p:cNvSpPr txBox="1"/>
            <p:nvPr/>
          </p:nvSpPr>
          <p:spPr>
            <a:xfrm>
              <a:off x="7320" y="3947"/>
              <a:ext cx="827" cy="3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indent="0" algn="ctr"/>
              <a:r>
                <a:rPr lang="zh-CN" altLang="en-US" sz="2000" b="1" dirty="0">
                  <a:solidFill>
                    <a:srgbClr val="155EF9"/>
                  </a:solidFill>
                  <a:latin typeface="Lantinghei SC Demibold" panose="02000000000000000000" charset="-122"/>
                  <a:ea typeface="Lantinghei SC Demibold" panose="02000000000000000000" charset="-122"/>
                  <a:sym typeface="+mn-ea"/>
                </a:rPr>
                <a:t>公益</a:t>
              </a:r>
            </a:p>
            <a:p>
              <a:pPr marL="0" indent="0" algn="ctr"/>
              <a:r>
                <a:rPr lang="zh-CN" altLang="en-US" sz="2000" b="1" dirty="0">
                  <a:solidFill>
                    <a:srgbClr val="155EF9"/>
                  </a:solidFill>
                  <a:latin typeface="Lantinghei SC Demibold" panose="02000000000000000000" charset="-122"/>
                  <a:ea typeface="Lantinghei SC Demibold" panose="02000000000000000000" charset="-122"/>
                  <a:sym typeface="+mn-ea"/>
                </a:rPr>
                <a:t>免费</a:t>
              </a:r>
            </a:p>
          </p:txBody>
        </p:sp>
      </p:grpSp>
      <p:sp>
        <p:nvSpPr>
          <p:cNvPr id="19" name="文本框 105">
            <a:extLst>
              <a:ext uri="{FF2B5EF4-FFF2-40B4-BE49-F238E27FC236}">
                <a16:creationId xmlns:a16="http://schemas.microsoft.com/office/drawing/2014/main" id="{17307F09-B45E-5D90-8755-7CA3F4ED21B2}"/>
              </a:ext>
            </a:extLst>
          </p:cNvPr>
          <p:cNvSpPr txBox="1"/>
          <p:nvPr/>
        </p:nvSpPr>
        <p:spPr>
          <a:xfrm>
            <a:off x="7557283" y="1038487"/>
            <a:ext cx="5785286" cy="9541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已与多地区司法机关</a:t>
            </a:r>
            <a:r>
              <a:rPr lang="zh-CN" altLang="en-US" sz="2800" dirty="0">
                <a:solidFill>
                  <a:srgbClr val="155EF9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形成战略合作</a:t>
            </a:r>
            <a:r>
              <a:rPr lang="en-US" altLang="zh-CN" sz="2800" dirty="0">
                <a:solidFill>
                  <a:srgbClr val="155EF9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、</a:t>
            </a:r>
            <a:r>
              <a:rPr lang="zh-CN" altLang="en-US" sz="2800" dirty="0">
                <a:solidFill>
                  <a:srgbClr val="155EF9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深度合作</a:t>
            </a:r>
            <a:endParaRPr lang="en-US" altLang="zh-CN" sz="2800" dirty="0">
              <a:latin typeface="Lantinghei SC Extralight" panose="02000000000000000000" charset="-122"/>
              <a:ea typeface="Lantinghei SC Extralight" panose="02000000000000000000" charset="-122"/>
              <a:sym typeface="+mn-ea"/>
            </a:endParaRPr>
          </a:p>
        </p:txBody>
      </p:sp>
      <p:grpSp>
        <p:nvGrpSpPr>
          <p:cNvPr id="20" name="组合 103">
            <a:extLst>
              <a:ext uri="{FF2B5EF4-FFF2-40B4-BE49-F238E27FC236}">
                <a16:creationId xmlns:a16="http://schemas.microsoft.com/office/drawing/2014/main" id="{B3B7C141-F253-EA38-E94E-34A8DB7C2D4E}"/>
              </a:ext>
            </a:extLst>
          </p:cNvPr>
          <p:cNvGrpSpPr/>
          <p:nvPr/>
        </p:nvGrpSpPr>
        <p:grpSpPr>
          <a:xfrm>
            <a:off x="7557283" y="2663854"/>
            <a:ext cx="2666874" cy="4458743"/>
            <a:chOff x="7033" y="6551"/>
            <a:chExt cx="2368" cy="1993"/>
          </a:xfrm>
        </p:grpSpPr>
        <p:sp>
          <p:nvSpPr>
            <p:cNvPr id="21" name="矩形 90">
              <a:extLst>
                <a:ext uri="{FF2B5EF4-FFF2-40B4-BE49-F238E27FC236}">
                  <a16:creationId xmlns:a16="http://schemas.microsoft.com/office/drawing/2014/main" id="{F0BD141A-DD27-D0AB-FF8C-949D9E8BAD97}"/>
                </a:ext>
              </a:extLst>
            </p:cNvPr>
            <p:cNvSpPr/>
            <p:nvPr/>
          </p:nvSpPr>
          <p:spPr>
            <a:xfrm>
              <a:off x="7033" y="6551"/>
              <a:ext cx="2368" cy="1993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文本框 91">
              <a:extLst>
                <a:ext uri="{FF2B5EF4-FFF2-40B4-BE49-F238E27FC236}">
                  <a16:creationId xmlns:a16="http://schemas.microsoft.com/office/drawing/2014/main" id="{77E48A58-CAA6-0C0A-18DA-21D38D54C874}"/>
                </a:ext>
              </a:extLst>
            </p:cNvPr>
            <p:cNvSpPr txBox="1"/>
            <p:nvPr/>
          </p:nvSpPr>
          <p:spPr>
            <a:xfrm>
              <a:off x="7033" y="6751"/>
              <a:ext cx="1271" cy="39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/>
              <a:r>
                <a:rPr lang="zh-CN" altLang="en-US" sz="2400" b="1" dirty="0">
                  <a:latin typeface="Lantinghei SC Demibold" panose="02000000000000000000" charset="-122"/>
                  <a:ea typeface="Lantinghei SC Demibold" panose="02000000000000000000" charset="-122"/>
                  <a:sym typeface="+mn-ea"/>
                </a:rPr>
                <a:t>战略合作</a:t>
              </a:r>
            </a:p>
          </p:txBody>
        </p:sp>
        <p:sp>
          <p:nvSpPr>
            <p:cNvPr id="23" name="文本框 92">
              <a:extLst>
                <a:ext uri="{FF2B5EF4-FFF2-40B4-BE49-F238E27FC236}">
                  <a16:creationId xmlns:a16="http://schemas.microsoft.com/office/drawing/2014/main" id="{AEB1AD8F-FF61-397D-E1F7-8FCB6368D0E7}"/>
                </a:ext>
              </a:extLst>
            </p:cNvPr>
            <p:cNvSpPr txBox="1"/>
            <p:nvPr/>
          </p:nvSpPr>
          <p:spPr>
            <a:xfrm>
              <a:off x="7033" y="7307"/>
              <a:ext cx="2287" cy="39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/>
              <a:r>
                <a:rPr lang="zh-CN" altLang="en-US" sz="2000" b="1" dirty="0">
                  <a:solidFill>
                    <a:srgbClr val="155EF9"/>
                  </a:solidFill>
                  <a:latin typeface="Lantinghei SC Demibold" panose="02000000000000000000" charset="-122"/>
                  <a:ea typeface="Lantinghei SC Demibold" panose="02000000000000000000" charset="-122"/>
                  <a:sym typeface="+mn-ea"/>
                </a:rPr>
                <a:t>青岛市公安局刑警</a:t>
              </a:r>
            </a:p>
          </p:txBody>
        </p:sp>
        <p:sp>
          <p:nvSpPr>
            <p:cNvPr id="24" name="文本框 93">
              <a:extLst>
                <a:ext uri="{FF2B5EF4-FFF2-40B4-BE49-F238E27FC236}">
                  <a16:creationId xmlns:a16="http://schemas.microsoft.com/office/drawing/2014/main" id="{0B01D0EC-6C40-0A7E-B39F-C4F14682663B}"/>
                </a:ext>
              </a:extLst>
            </p:cNvPr>
            <p:cNvSpPr txBox="1"/>
            <p:nvPr/>
          </p:nvSpPr>
          <p:spPr>
            <a:xfrm>
              <a:off x="7033" y="7815"/>
              <a:ext cx="2287" cy="39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/>
              <a:r>
                <a:rPr lang="zh-CN" altLang="en-US" sz="2000" b="1" dirty="0">
                  <a:solidFill>
                    <a:srgbClr val="155EF9"/>
                  </a:solidFill>
                  <a:latin typeface="Lantinghei SC Demibold" panose="02000000000000000000" charset="-122"/>
                  <a:ea typeface="Lantinghei SC Demibold" panose="02000000000000000000" charset="-122"/>
                  <a:sym typeface="+mn-ea"/>
                </a:rPr>
                <a:t>山东省滨州市网安</a:t>
              </a:r>
            </a:p>
          </p:txBody>
        </p:sp>
      </p:grpSp>
      <p:grpSp>
        <p:nvGrpSpPr>
          <p:cNvPr id="39" name="组合 102">
            <a:extLst>
              <a:ext uri="{FF2B5EF4-FFF2-40B4-BE49-F238E27FC236}">
                <a16:creationId xmlns:a16="http://schemas.microsoft.com/office/drawing/2014/main" id="{C817B345-C8D9-A400-0934-94AB845E63CF}"/>
              </a:ext>
            </a:extLst>
          </p:cNvPr>
          <p:cNvGrpSpPr/>
          <p:nvPr/>
        </p:nvGrpSpPr>
        <p:grpSpPr>
          <a:xfrm>
            <a:off x="10449926" y="2663853"/>
            <a:ext cx="3744252" cy="4458744"/>
            <a:chOff x="9485" y="6551"/>
            <a:chExt cx="2758" cy="3081"/>
          </a:xfrm>
        </p:grpSpPr>
        <p:sp>
          <p:nvSpPr>
            <p:cNvPr id="40" name="矩形 95">
              <a:extLst>
                <a:ext uri="{FF2B5EF4-FFF2-40B4-BE49-F238E27FC236}">
                  <a16:creationId xmlns:a16="http://schemas.microsoft.com/office/drawing/2014/main" id="{4D5D8552-922E-426D-B6C1-791405FA40B8}"/>
                </a:ext>
              </a:extLst>
            </p:cNvPr>
            <p:cNvSpPr/>
            <p:nvPr/>
          </p:nvSpPr>
          <p:spPr>
            <a:xfrm>
              <a:off x="9485" y="6551"/>
              <a:ext cx="2758" cy="3081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1" name="文本框 96">
              <a:extLst>
                <a:ext uri="{FF2B5EF4-FFF2-40B4-BE49-F238E27FC236}">
                  <a16:creationId xmlns:a16="http://schemas.microsoft.com/office/drawing/2014/main" id="{FA6C4075-402E-4405-5C9E-F0DAB69A53A0}"/>
                </a:ext>
              </a:extLst>
            </p:cNvPr>
            <p:cNvSpPr txBox="1"/>
            <p:nvPr/>
          </p:nvSpPr>
          <p:spPr>
            <a:xfrm>
              <a:off x="9599" y="6751"/>
              <a:ext cx="1271" cy="39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/>
              <a:r>
                <a:rPr lang="zh-CN" altLang="en-US" sz="2400" b="1" dirty="0">
                  <a:latin typeface="Lantinghei SC Demibold" panose="02000000000000000000" charset="-122"/>
                  <a:ea typeface="Lantinghei SC Demibold" panose="02000000000000000000" charset="-122"/>
                  <a:sym typeface="+mn-ea"/>
                </a:rPr>
                <a:t>深度合作</a:t>
              </a:r>
            </a:p>
          </p:txBody>
        </p:sp>
        <p:sp>
          <p:nvSpPr>
            <p:cNvPr id="42" name="文本框 97">
              <a:extLst>
                <a:ext uri="{FF2B5EF4-FFF2-40B4-BE49-F238E27FC236}">
                  <a16:creationId xmlns:a16="http://schemas.microsoft.com/office/drawing/2014/main" id="{07C90185-F465-9D49-7BAF-9B012E6A007E}"/>
                </a:ext>
              </a:extLst>
            </p:cNvPr>
            <p:cNvSpPr txBox="1"/>
            <p:nvPr/>
          </p:nvSpPr>
          <p:spPr>
            <a:xfrm>
              <a:off x="9599" y="7307"/>
              <a:ext cx="2476" cy="39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/>
              <a:r>
                <a:rPr lang="zh-CN" altLang="en-US" sz="2000" b="1" dirty="0">
                  <a:solidFill>
                    <a:srgbClr val="155EF9"/>
                  </a:solidFill>
                  <a:latin typeface="Lantinghei SC Demibold" panose="02000000000000000000" charset="-122"/>
                  <a:ea typeface="Lantinghei SC Demibold" panose="02000000000000000000" charset="-122"/>
                  <a:sym typeface="+mn-ea"/>
                </a:rPr>
                <a:t>青岛市市局及各分局</a:t>
              </a:r>
            </a:p>
          </p:txBody>
        </p:sp>
        <p:sp>
          <p:nvSpPr>
            <p:cNvPr id="43" name="文本框 98">
              <a:extLst>
                <a:ext uri="{FF2B5EF4-FFF2-40B4-BE49-F238E27FC236}">
                  <a16:creationId xmlns:a16="http://schemas.microsoft.com/office/drawing/2014/main" id="{C9A67B9D-7F0C-162A-0AF6-4881F5930D09}"/>
                </a:ext>
              </a:extLst>
            </p:cNvPr>
            <p:cNvSpPr txBox="1"/>
            <p:nvPr/>
          </p:nvSpPr>
          <p:spPr>
            <a:xfrm>
              <a:off x="9599" y="8330"/>
              <a:ext cx="1269" cy="39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/>
              <a:r>
                <a:rPr lang="zh-CN" altLang="en-US" sz="2000" b="1" dirty="0">
                  <a:solidFill>
                    <a:srgbClr val="155EF9"/>
                  </a:solidFill>
                  <a:latin typeface="Lantinghei SC Demibold" panose="02000000000000000000" charset="-122"/>
                  <a:ea typeface="Lantinghei SC Demibold" panose="02000000000000000000" charset="-122"/>
                  <a:sym typeface="+mn-ea"/>
                </a:rPr>
                <a:t>山东滨州</a:t>
              </a:r>
            </a:p>
          </p:txBody>
        </p:sp>
        <p:sp>
          <p:nvSpPr>
            <p:cNvPr id="44" name="文本框 99">
              <a:extLst>
                <a:ext uri="{FF2B5EF4-FFF2-40B4-BE49-F238E27FC236}">
                  <a16:creationId xmlns:a16="http://schemas.microsoft.com/office/drawing/2014/main" id="{82730CD2-B23A-C8AA-11FA-5B9C76E19939}"/>
                </a:ext>
              </a:extLst>
            </p:cNvPr>
            <p:cNvSpPr txBox="1"/>
            <p:nvPr/>
          </p:nvSpPr>
          <p:spPr>
            <a:xfrm>
              <a:off x="9599" y="7818"/>
              <a:ext cx="1272" cy="39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/>
              <a:r>
                <a:rPr lang="zh-CN" altLang="en-US" sz="2000" b="1" dirty="0">
                  <a:solidFill>
                    <a:srgbClr val="155EF9"/>
                  </a:solidFill>
                  <a:latin typeface="Lantinghei SC Demibold" panose="02000000000000000000" charset="-122"/>
                  <a:ea typeface="Lantinghei SC Demibold" panose="02000000000000000000" charset="-122"/>
                  <a:sym typeface="+mn-ea"/>
                </a:rPr>
                <a:t>深圳市局</a:t>
              </a:r>
            </a:p>
          </p:txBody>
        </p:sp>
        <p:sp>
          <p:nvSpPr>
            <p:cNvPr id="45" name="文本框 100">
              <a:extLst>
                <a:ext uri="{FF2B5EF4-FFF2-40B4-BE49-F238E27FC236}">
                  <a16:creationId xmlns:a16="http://schemas.microsoft.com/office/drawing/2014/main" id="{71DCC457-88FD-647A-C616-0691C5BE9EB1}"/>
                </a:ext>
              </a:extLst>
            </p:cNvPr>
            <p:cNvSpPr txBox="1"/>
            <p:nvPr/>
          </p:nvSpPr>
          <p:spPr>
            <a:xfrm>
              <a:off x="9599" y="8838"/>
              <a:ext cx="1269" cy="39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l"/>
              <a:r>
                <a:rPr lang="zh-CN" altLang="en-US" sz="2000" b="1" dirty="0">
                  <a:solidFill>
                    <a:srgbClr val="155EF9"/>
                  </a:solidFill>
                  <a:latin typeface="Lantinghei SC Demibold" panose="02000000000000000000" charset="-122"/>
                  <a:ea typeface="Lantinghei SC Demibold" panose="02000000000000000000" charset="-122"/>
                  <a:sym typeface="+mn-ea"/>
                </a:rPr>
                <a:t>山东德州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31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20343" y="274520"/>
            <a:ext cx="2409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司法机关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09472" y="4306808"/>
            <a:ext cx="2835235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战略合作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609472" y="5096533"/>
            <a:ext cx="6470753" cy="990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已与青岛市刑警支队签署战略合作协议，成为其战略合作单位。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541953" y="6440105"/>
            <a:ext cx="6850352" cy="99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与深圳、滨州、德州等地警方建立深度合</a:t>
            </a:r>
            <a:endParaRPr lang="en-US" sz="280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作关系</a:t>
            </a:r>
            <a:r>
              <a:rPr lang="en-US" sz="2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09472" y="630474"/>
            <a:ext cx="2835235" cy="53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警务交流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7541954" y="1417648"/>
            <a:ext cx="647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结合区块链溯源能力、安全技术产品和丰富案例经验参与警务培训。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541954" y="2718129"/>
            <a:ext cx="6470754" cy="161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在青岛</a:t>
            </a:r>
            <a:r>
              <a:rPr lang="zh-CN" altLang="en-US" sz="2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、深圳等多地</a:t>
            </a:r>
            <a:r>
              <a:rPr lang="en-US" sz="28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开展技术交流分享会</a:t>
            </a:r>
            <a:r>
              <a:rPr lang="en-US" sz="2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，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普及区块链基础知识</a:t>
            </a:r>
            <a:r>
              <a:rPr lang="en-US" sz="2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2800" dirty="0"/>
          </a:p>
        </p:txBody>
      </p:sp>
      <p:pic>
        <p:nvPicPr>
          <p:cNvPr id="18" name="图片 55">
            <a:extLst>
              <a:ext uri="{FF2B5EF4-FFF2-40B4-BE49-F238E27FC236}">
                <a16:creationId xmlns:a16="http://schemas.microsoft.com/office/drawing/2014/main" id="{5AAA0112-785F-BE6D-E27B-D3D70BD2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144"/>
          <a:stretch>
            <a:fillRect/>
          </a:stretch>
        </p:blipFill>
        <p:spPr>
          <a:xfrm>
            <a:off x="5346024" y="1301864"/>
            <a:ext cx="1516380" cy="2003425"/>
          </a:xfrm>
          <a:prstGeom prst="rect">
            <a:avLst/>
          </a:prstGeom>
        </p:spPr>
      </p:pic>
      <p:pic>
        <p:nvPicPr>
          <p:cNvPr id="19" name="图片 9">
            <a:extLst>
              <a:ext uri="{FF2B5EF4-FFF2-40B4-BE49-F238E27FC236}">
                <a16:creationId xmlns:a16="http://schemas.microsoft.com/office/drawing/2014/main" id="{02DF9681-3A3A-CBCF-B8E5-2470D8A7F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186" y="3305289"/>
            <a:ext cx="2980671" cy="1791244"/>
          </a:xfrm>
          <a:prstGeom prst="rect">
            <a:avLst/>
          </a:prstGeom>
        </p:spPr>
      </p:pic>
      <p:pic>
        <p:nvPicPr>
          <p:cNvPr id="20" name="图片 11">
            <a:extLst>
              <a:ext uri="{FF2B5EF4-FFF2-40B4-BE49-F238E27FC236}">
                <a16:creationId xmlns:a16="http://schemas.microsoft.com/office/drawing/2014/main" id="{024A4A00-1097-0110-1711-8040901F6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95" y="5008918"/>
            <a:ext cx="6624309" cy="2455132"/>
          </a:xfrm>
          <a:prstGeom prst="rect">
            <a:avLst/>
          </a:prstGeom>
        </p:spPr>
      </p:pic>
      <p:pic>
        <p:nvPicPr>
          <p:cNvPr id="21" name="图片 42">
            <a:extLst>
              <a:ext uri="{FF2B5EF4-FFF2-40B4-BE49-F238E27FC236}">
                <a16:creationId xmlns:a16="http://schemas.microsoft.com/office/drawing/2014/main" id="{FC862B9F-D577-06DC-93A6-4111926EE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173" y="3289438"/>
            <a:ext cx="948232" cy="1791244"/>
          </a:xfrm>
          <a:prstGeom prst="rect">
            <a:avLst/>
          </a:prstGeom>
        </p:spPr>
      </p:pic>
      <p:pic>
        <p:nvPicPr>
          <p:cNvPr id="22" name="图片 10">
            <a:extLst>
              <a:ext uri="{FF2B5EF4-FFF2-40B4-BE49-F238E27FC236}">
                <a16:creationId xmlns:a16="http://schemas.microsoft.com/office/drawing/2014/main" id="{80915907-F839-A2E3-518E-A23A8F186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095" y="3269917"/>
            <a:ext cx="2715220" cy="1762696"/>
          </a:xfrm>
          <a:prstGeom prst="rect">
            <a:avLst/>
          </a:prstGeom>
        </p:spPr>
      </p:pic>
      <p:pic>
        <p:nvPicPr>
          <p:cNvPr id="23" name="图片 31" descr="IMG_0328">
            <a:extLst>
              <a:ext uri="{FF2B5EF4-FFF2-40B4-BE49-F238E27FC236}">
                <a16:creationId xmlns:a16="http://schemas.microsoft.com/office/drawing/2014/main" id="{EC6F5798-9578-5E96-5179-51F03592E41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151" t="26684" r="8712"/>
          <a:stretch>
            <a:fillRect/>
          </a:stretch>
        </p:blipFill>
        <p:spPr>
          <a:xfrm flipH="1">
            <a:off x="2902565" y="1337237"/>
            <a:ext cx="2409140" cy="1932680"/>
          </a:xfrm>
          <a:prstGeom prst="rect">
            <a:avLst/>
          </a:prstGeom>
        </p:spPr>
      </p:pic>
      <p:pic>
        <p:nvPicPr>
          <p:cNvPr id="24" name="图片 53">
            <a:extLst>
              <a:ext uri="{FF2B5EF4-FFF2-40B4-BE49-F238E27FC236}">
                <a16:creationId xmlns:a16="http://schemas.microsoft.com/office/drawing/2014/main" id="{FDB4A34A-ED5A-B97C-E8C9-9671052184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870" y="1301864"/>
            <a:ext cx="2631695" cy="18770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5EC2549-CF98-88E3-5E67-FAE80251AD68}"/>
              </a:ext>
            </a:extLst>
          </p:cNvPr>
          <p:cNvSpPr/>
          <p:nvPr/>
        </p:nvSpPr>
        <p:spPr>
          <a:xfrm>
            <a:off x="1789536" y="682369"/>
            <a:ext cx="2143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交易所</a:t>
            </a:r>
            <a:endParaRPr lang="en-US" sz="4450" dirty="0"/>
          </a:p>
        </p:txBody>
      </p:sp>
      <p:pic>
        <p:nvPicPr>
          <p:cNvPr id="3" name="图片 17">
            <a:extLst>
              <a:ext uri="{FF2B5EF4-FFF2-40B4-BE49-F238E27FC236}">
                <a16:creationId xmlns:a16="http://schemas.microsoft.com/office/drawing/2014/main" id="{0914B0C7-9931-DA56-0998-B0ADB11966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94859" y="2448258"/>
            <a:ext cx="806450" cy="376555"/>
          </a:xfrm>
          <a:prstGeom prst="rect">
            <a:avLst/>
          </a:prstGeom>
        </p:spPr>
      </p:pic>
      <p:pic>
        <p:nvPicPr>
          <p:cNvPr id="4" name="图片 18">
            <a:extLst>
              <a:ext uri="{FF2B5EF4-FFF2-40B4-BE49-F238E27FC236}">
                <a16:creationId xmlns:a16="http://schemas.microsoft.com/office/drawing/2014/main" id="{E8A29B04-A77A-5C3C-1E5B-346A635DF1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2254039" y="3437588"/>
            <a:ext cx="697865" cy="383540"/>
          </a:xfrm>
          <a:prstGeom prst="rect">
            <a:avLst/>
          </a:prstGeom>
        </p:spPr>
      </p:pic>
      <p:pic>
        <p:nvPicPr>
          <p:cNvPr id="5" name="图片 19">
            <a:extLst>
              <a:ext uri="{FF2B5EF4-FFF2-40B4-BE49-F238E27FC236}">
                <a16:creationId xmlns:a16="http://schemas.microsoft.com/office/drawing/2014/main" id="{F2615E1D-96D2-3B53-0657-04F988B395C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203749" y="2929588"/>
            <a:ext cx="674370" cy="391160"/>
          </a:xfrm>
          <a:prstGeom prst="rect">
            <a:avLst/>
          </a:prstGeom>
        </p:spPr>
      </p:pic>
      <p:pic>
        <p:nvPicPr>
          <p:cNvPr id="6" name="图片 20">
            <a:extLst>
              <a:ext uri="{FF2B5EF4-FFF2-40B4-BE49-F238E27FC236}">
                <a16:creationId xmlns:a16="http://schemas.microsoft.com/office/drawing/2014/main" id="{1C5A4BBE-9615-A532-5D7A-0E6974F721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223559" y="4837763"/>
            <a:ext cx="1240155" cy="398780"/>
          </a:xfrm>
          <a:prstGeom prst="rect">
            <a:avLst/>
          </a:prstGeom>
        </p:spPr>
      </p:pic>
      <p:pic>
        <p:nvPicPr>
          <p:cNvPr id="7" name="图片 21">
            <a:extLst>
              <a:ext uri="{FF2B5EF4-FFF2-40B4-BE49-F238E27FC236}">
                <a16:creationId xmlns:a16="http://schemas.microsoft.com/office/drawing/2014/main" id="{31F5C638-5B63-7160-357E-B9572D6151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184699" y="3947493"/>
            <a:ext cx="1014095" cy="307340"/>
          </a:xfrm>
          <a:prstGeom prst="rect">
            <a:avLst/>
          </a:prstGeom>
        </p:spPr>
      </p:pic>
      <p:pic>
        <p:nvPicPr>
          <p:cNvPr id="8" name="图片 22">
            <a:extLst>
              <a:ext uri="{FF2B5EF4-FFF2-40B4-BE49-F238E27FC236}">
                <a16:creationId xmlns:a16="http://schemas.microsoft.com/office/drawing/2014/main" id="{15D97C6E-CFA2-E53E-F076-7F5E1C4B0F6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203749" y="3437588"/>
            <a:ext cx="967105" cy="345440"/>
          </a:xfrm>
          <a:prstGeom prst="rect">
            <a:avLst/>
          </a:prstGeom>
        </p:spPr>
      </p:pic>
      <p:pic>
        <p:nvPicPr>
          <p:cNvPr id="9" name="图片 23">
            <a:extLst>
              <a:ext uri="{FF2B5EF4-FFF2-40B4-BE49-F238E27FC236}">
                <a16:creationId xmlns:a16="http://schemas.microsoft.com/office/drawing/2014/main" id="{81F1A047-7637-22AF-8D45-941B75541CF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rcRect t="15527" b="11681"/>
          <a:stretch>
            <a:fillRect/>
          </a:stretch>
        </p:blipFill>
        <p:spPr>
          <a:xfrm>
            <a:off x="3601509" y="3920823"/>
            <a:ext cx="740410" cy="324485"/>
          </a:xfrm>
          <a:prstGeom prst="rect">
            <a:avLst/>
          </a:prstGeom>
        </p:spPr>
      </p:pic>
      <p:pic>
        <p:nvPicPr>
          <p:cNvPr id="10" name="图片 24">
            <a:extLst>
              <a:ext uri="{FF2B5EF4-FFF2-40B4-BE49-F238E27FC236}">
                <a16:creationId xmlns:a16="http://schemas.microsoft.com/office/drawing/2014/main" id="{F552D916-A171-5F62-75C0-A3AC253AFD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/>
          <a:srcRect l="7755" t="11964" r="3965" b="12519"/>
          <a:stretch>
            <a:fillRect/>
          </a:stretch>
        </p:blipFill>
        <p:spPr>
          <a:xfrm>
            <a:off x="1912409" y="2948003"/>
            <a:ext cx="1155700" cy="372745"/>
          </a:xfrm>
          <a:prstGeom prst="rect">
            <a:avLst/>
          </a:prstGeom>
        </p:spPr>
      </p:pic>
      <p:pic>
        <p:nvPicPr>
          <p:cNvPr id="11" name="图片 25">
            <a:extLst>
              <a:ext uri="{FF2B5EF4-FFF2-40B4-BE49-F238E27FC236}">
                <a16:creationId xmlns:a16="http://schemas.microsoft.com/office/drawing/2014/main" id="{973E607E-B83D-4DB6-8412-AD3A4F6EA3A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2193714" y="4340558"/>
            <a:ext cx="1407795" cy="410845"/>
          </a:xfrm>
          <a:prstGeom prst="rect">
            <a:avLst/>
          </a:prstGeom>
        </p:spPr>
      </p:pic>
      <p:pic>
        <p:nvPicPr>
          <p:cNvPr id="12" name="图片 28">
            <a:extLst>
              <a:ext uri="{FF2B5EF4-FFF2-40B4-BE49-F238E27FC236}">
                <a16:creationId xmlns:a16="http://schemas.microsoft.com/office/drawing/2014/main" id="{1D50D971-4882-C5A6-8346-951E47774F3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203749" y="4350083"/>
            <a:ext cx="854710" cy="359410"/>
          </a:xfrm>
          <a:prstGeom prst="rect">
            <a:avLst/>
          </a:prstGeom>
        </p:spPr>
      </p:pic>
      <p:pic>
        <p:nvPicPr>
          <p:cNvPr id="13" name="图片 29">
            <a:extLst>
              <a:ext uri="{FF2B5EF4-FFF2-40B4-BE49-F238E27FC236}">
                <a16:creationId xmlns:a16="http://schemas.microsoft.com/office/drawing/2014/main" id="{F7410FB6-3CE4-A87C-AF48-6F6FC2EF058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3131609" y="2949273"/>
            <a:ext cx="1156335" cy="33718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4" name="图片 30">
            <a:extLst>
              <a:ext uri="{FF2B5EF4-FFF2-40B4-BE49-F238E27FC236}">
                <a16:creationId xmlns:a16="http://schemas.microsoft.com/office/drawing/2014/main" id="{E7012C71-9F34-38B7-C12E-5CFD63791A9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227244" y="5296868"/>
            <a:ext cx="1071880" cy="411480"/>
          </a:xfrm>
          <a:prstGeom prst="rect">
            <a:avLst/>
          </a:prstGeom>
        </p:spPr>
      </p:pic>
      <p:pic>
        <p:nvPicPr>
          <p:cNvPr id="15" name="图片 31">
            <a:extLst>
              <a:ext uri="{FF2B5EF4-FFF2-40B4-BE49-F238E27FC236}">
                <a16:creationId xmlns:a16="http://schemas.microsoft.com/office/drawing/2014/main" id="{7860D056-DBD0-4BAD-DD0F-B9DFE75677C4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473749" y="5296868"/>
            <a:ext cx="1073785" cy="360680"/>
          </a:xfrm>
          <a:prstGeom prst="rect">
            <a:avLst/>
          </a:prstGeom>
        </p:spPr>
      </p:pic>
      <p:pic>
        <p:nvPicPr>
          <p:cNvPr id="16" name="图片 32">
            <a:extLst>
              <a:ext uri="{FF2B5EF4-FFF2-40B4-BE49-F238E27FC236}">
                <a16:creationId xmlns:a16="http://schemas.microsoft.com/office/drawing/2014/main" id="{5ACD34DD-301F-0A4B-C3E8-F3D55412D75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3675804" y="4350083"/>
            <a:ext cx="644525" cy="399415"/>
          </a:xfrm>
          <a:prstGeom prst="rect">
            <a:avLst/>
          </a:prstGeom>
        </p:spPr>
      </p:pic>
      <p:pic>
        <p:nvPicPr>
          <p:cNvPr id="17" name="图片 34">
            <a:extLst>
              <a:ext uri="{FF2B5EF4-FFF2-40B4-BE49-F238E27FC236}">
                <a16:creationId xmlns:a16="http://schemas.microsoft.com/office/drawing/2014/main" id="{7D1C4D2A-D3B3-7175-B51A-B9BA22F79071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1227244" y="4837763"/>
            <a:ext cx="893445" cy="398780"/>
          </a:xfrm>
          <a:prstGeom prst="rect">
            <a:avLst/>
          </a:prstGeom>
        </p:spPr>
      </p:pic>
      <p:pic>
        <p:nvPicPr>
          <p:cNvPr id="18" name="图片 37">
            <a:extLst>
              <a:ext uri="{FF2B5EF4-FFF2-40B4-BE49-F238E27FC236}">
                <a16:creationId xmlns:a16="http://schemas.microsoft.com/office/drawing/2014/main" id="{4488A11C-7267-3BB2-FF17-9C58B0BB67AE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2198793" y="2448258"/>
            <a:ext cx="2143125" cy="434041"/>
          </a:xfrm>
          <a:prstGeom prst="rect">
            <a:avLst/>
          </a:prstGeom>
        </p:spPr>
      </p:pic>
      <p:pic>
        <p:nvPicPr>
          <p:cNvPr id="19" name="图片 40">
            <a:extLst>
              <a:ext uri="{FF2B5EF4-FFF2-40B4-BE49-F238E27FC236}">
                <a16:creationId xmlns:a16="http://schemas.microsoft.com/office/drawing/2014/main" id="{91AAA5C7-6531-9464-C041-796A9DBD813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3020484" y="3445208"/>
            <a:ext cx="1267460" cy="375920"/>
          </a:xfrm>
          <a:prstGeom prst="rect">
            <a:avLst/>
          </a:prstGeom>
        </p:spPr>
      </p:pic>
      <p:pic>
        <p:nvPicPr>
          <p:cNvPr id="20" name="图片 41">
            <a:extLst>
              <a:ext uri="{FF2B5EF4-FFF2-40B4-BE49-F238E27FC236}">
                <a16:creationId xmlns:a16="http://schemas.microsoft.com/office/drawing/2014/main" id="{533EDF30-C407-B873-C0FD-D28198F3AF6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/>
          <a:srcRect t="11298"/>
          <a:stretch>
            <a:fillRect/>
          </a:stretch>
        </p:blipFill>
        <p:spPr>
          <a:xfrm>
            <a:off x="2280074" y="3920823"/>
            <a:ext cx="1267460" cy="3340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3BC576-C815-ED2C-C13B-062D8EA6E2B0}"/>
              </a:ext>
            </a:extLst>
          </p:cNvPr>
          <p:cNvSpPr txBox="1"/>
          <p:nvPr/>
        </p:nvSpPr>
        <p:spPr>
          <a:xfrm>
            <a:off x="6028266" y="1788116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我们帮众多交易所做</a:t>
            </a:r>
            <a:r>
              <a:rPr lang="zh-CN" altLang="en-US" sz="3600" dirty="0">
                <a:solidFill>
                  <a:srgbClr val="155EF9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安全审计</a:t>
            </a:r>
            <a:r>
              <a:rPr lang="en-US" altLang="zh-CN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、</a:t>
            </a:r>
            <a:r>
              <a:rPr lang="zh-CN" altLang="en-US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当发生安全事件时</a:t>
            </a:r>
            <a:r>
              <a:rPr lang="en-US" altLang="zh-CN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提供</a:t>
            </a:r>
            <a:r>
              <a:rPr lang="zh-CN" altLang="en-US" sz="3600" dirty="0">
                <a:solidFill>
                  <a:srgbClr val="155EF9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溯源追踪服务</a:t>
            </a:r>
            <a:r>
              <a:rPr lang="en-US" altLang="zh-CN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锁定黑客挽回损失</a:t>
            </a:r>
            <a:r>
              <a:rPr lang="en-US" altLang="zh-CN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B8A73-0A53-0BBA-0EEB-A3FADE750384}"/>
              </a:ext>
            </a:extLst>
          </p:cNvPr>
          <p:cNvSpPr txBox="1"/>
          <p:nvPr/>
        </p:nvSpPr>
        <p:spPr>
          <a:xfrm>
            <a:off x="6028266" y="4260198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同时</a:t>
            </a:r>
            <a:r>
              <a:rPr lang="en-US" altLang="zh-CN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我们与交易所</a:t>
            </a:r>
            <a:r>
              <a:rPr lang="zh-CN" altLang="en-US" sz="3600" dirty="0">
                <a:solidFill>
                  <a:srgbClr val="155EF9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达成合作</a:t>
            </a:r>
            <a:r>
              <a:rPr lang="en-US" altLang="zh-CN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，</a:t>
            </a:r>
            <a:r>
              <a:rPr lang="zh-CN" altLang="en-US" sz="360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sym typeface="+mn-ea"/>
              </a:rPr>
              <a:t>拥有区块链生态丰富的虚拟货币冻结资源</a:t>
            </a:r>
          </a:p>
        </p:txBody>
      </p:sp>
    </p:spTree>
    <p:extLst>
      <p:ext uri="{BB962C8B-B14F-4D97-AF65-F5344CB8AC3E}">
        <p14:creationId xmlns:p14="http://schemas.microsoft.com/office/powerpoint/2010/main" val="167913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钟馗AI大数据平台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5" name="Text 2"/>
          <p:cNvSpPr/>
          <p:nvPr/>
        </p:nvSpPr>
        <p:spPr>
          <a:xfrm>
            <a:off x="65099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实时监控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对链上资金流向进行全天候监控，及时发现可疑交易。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自动解析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自动分析跨链交易路径，追踪复杂资金流向。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智能预警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当被盗资金流向可冻结机构时，系统自动发送预警通知。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混币破解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可有效破解黑客使用的混币工具，提高追踪成功率。</a:t>
            </a:r>
            <a:endParaRPr lang="en-US" sz="1750" dirty="0"/>
          </a:p>
        </p:txBody>
      </p:sp>
      <p:pic>
        <p:nvPicPr>
          <p:cNvPr id="16" name="图片 4">
            <a:extLst>
              <a:ext uri="{FF2B5EF4-FFF2-40B4-BE49-F238E27FC236}">
                <a16:creationId xmlns:a16="http://schemas.microsoft.com/office/drawing/2014/main" id="{19934927-AAAB-F20B-32DF-D7B0661C8959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4"/>
          <a:srcRect l="1697"/>
          <a:stretch>
            <a:fillRect/>
          </a:stretch>
        </p:blipFill>
        <p:spPr>
          <a:xfrm>
            <a:off x="426414" y="548461"/>
            <a:ext cx="5392496" cy="712327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586</Words>
  <Application>Microsoft Macintosh PowerPoint</Application>
  <PresentationFormat>Custom</PresentationFormat>
  <Paragraphs>131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Lantinghei SC Demibold</vt:lpstr>
      <vt:lpstr>Roboto Medium</vt:lpstr>
      <vt:lpstr>Roboto</vt:lpstr>
      <vt:lpstr>Lantinghei SC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office user</cp:lastModifiedBy>
  <cp:revision>7</cp:revision>
  <dcterms:created xsi:type="dcterms:W3CDTF">2025-06-23T01:36:24Z</dcterms:created>
  <dcterms:modified xsi:type="dcterms:W3CDTF">2025-06-23T11:07:55Z</dcterms:modified>
</cp:coreProperties>
</file>